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306" r:id="rId4"/>
    <p:sldId id="309" r:id="rId5"/>
    <p:sldId id="537" r:id="rId6"/>
    <p:sldId id="538" r:id="rId7"/>
    <p:sldId id="539" r:id="rId8"/>
    <p:sldId id="561" r:id="rId9"/>
    <p:sldId id="507" r:id="rId10"/>
    <p:sldId id="510" r:id="rId11"/>
    <p:sldId id="511" r:id="rId12"/>
    <p:sldId id="513" r:id="rId13"/>
    <p:sldId id="562" r:id="rId14"/>
    <p:sldId id="508" r:id="rId15"/>
    <p:sldId id="515" r:id="rId16"/>
    <p:sldId id="564" r:id="rId17"/>
    <p:sldId id="514" r:id="rId18"/>
    <p:sldId id="516" r:id="rId19"/>
    <p:sldId id="509" r:id="rId20"/>
    <p:sldId id="517" r:id="rId21"/>
    <p:sldId id="566" r:id="rId22"/>
    <p:sldId id="567" r:id="rId23"/>
    <p:sldId id="519" r:id="rId24"/>
    <p:sldId id="568" r:id="rId25"/>
    <p:sldId id="581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1A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1" d="100"/>
          <a:sy n="91" d="100"/>
        </p:scale>
        <p:origin x="-1210" y="-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99AB1D-BD36-44F7-855D-50220D8F086B}" type="datetimeFigureOut">
              <a:rPr lang="en-CA" smtClean="0"/>
              <a:t>07/04/2019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ABF212-2863-474C-B8CA-2BE03C0D32B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2349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511BC-A0A1-4CFE-9903-2DA64F28A691}" type="datetime1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EA75D-011A-4A38-86CC-766416283D2C}" type="datetime1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DA163-3B05-458F-94DC-50CC1489FE72}" type="datetime1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FFE37-0B27-4878-9A76-65A73C454E0F}" type="datetime1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5FACA-628F-4633-BC97-E7561E757E05}" type="datetime1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8FEB0-805B-4B7C-A500-0B8EEA5CB787}" type="datetime1">
              <a:rPr lang="en-US" smtClean="0"/>
              <a:t>4/7/2019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F9848-E687-47AC-B8EC-B4D943CD6D18}" type="datetime1">
              <a:rPr lang="en-US" smtClean="0"/>
              <a:t>4/7/2019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7B59B-7FF5-4365-907A-B564BEE368B3}" type="datetime1">
              <a:rPr lang="en-US" smtClean="0"/>
              <a:t>4/7/2019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EDC13-578F-4959-93D9-5D4D582F9DFD}" type="datetime1">
              <a:rPr lang="en-US" smtClean="0"/>
              <a:t>4/7/2019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74081-EE77-462A-AD22-E69854E629BB}" type="datetime1">
              <a:rPr lang="en-US" smtClean="0"/>
              <a:t>4/7/2019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5F945-5C19-4B62-9502-9C38609A83B3}" type="datetime1">
              <a:rPr lang="en-US" smtClean="0"/>
              <a:t>4/7/2019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BCAB9-134B-41F7-9410-AF904FF6C727}" type="datetime1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64160"/>
            <a:ext cx="7772400" cy="1627505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6000" dirty="0" smtClean="0"/>
              <a:t>    </a:t>
            </a:r>
            <a:r>
              <a:rPr lang="zh-CN" altLang="en-US" sz="6000" b="1" dirty="0" smtClean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警醒等候主再来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4724400"/>
            <a:ext cx="4648200" cy="1752600"/>
          </a:xfrm>
        </p:spPr>
        <p:txBody>
          <a:bodyPr/>
          <a:lstStyle/>
          <a:p>
            <a:pPr algn="dist"/>
            <a:endParaRPr lang="en-US" dirty="0" smtClean="0">
              <a:solidFill>
                <a:schemeClr val="tx1"/>
              </a:solidFill>
            </a:endParaRPr>
          </a:p>
          <a:p>
            <a:pPr algn="dist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" y="1775460"/>
            <a:ext cx="8908415" cy="50114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9685"/>
            <a:ext cx="8229600" cy="855345"/>
          </a:xfrm>
        </p:spPr>
        <p:txBody>
          <a:bodyPr>
            <a:normAutofit/>
          </a:bodyPr>
          <a:lstStyle/>
          <a:p>
            <a:r>
              <a:rPr lang="zh-CN" sz="4000" b="1">
                <a:solidFill>
                  <a:schemeClr val="bg1"/>
                </a:solidFill>
                <a:sym typeface="+mn-ea"/>
              </a:rPr>
              <a:t>一、主再来的日子  </a:t>
            </a:r>
            <a:r>
              <a:rPr sz="4000" b="1">
                <a:solidFill>
                  <a:schemeClr val="bg1"/>
                </a:solidFill>
                <a:sym typeface="+mn-ea"/>
              </a:rPr>
              <a:t>1</a:t>
            </a:r>
            <a:r>
              <a:rPr lang="en-US" sz="4000" b="1">
                <a:solidFill>
                  <a:schemeClr val="bg1"/>
                </a:solidFill>
                <a:sym typeface="+mn-ea"/>
              </a:rPr>
              <a:t>--</a:t>
            </a:r>
            <a:r>
              <a:rPr sz="4000" b="1">
                <a:solidFill>
                  <a:schemeClr val="bg1"/>
                </a:solidFill>
                <a:sym typeface="+mn-ea"/>
              </a:rPr>
              <a:t>3</a:t>
            </a:r>
            <a:endParaRPr lang="zh-CN" altLang="en-US" sz="40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420" y="771525"/>
            <a:ext cx="8884285" cy="5949950"/>
          </a:xfrm>
        </p:spPr>
        <p:txBody>
          <a:bodyPr>
            <a:normAutofit/>
          </a:bodyPr>
          <a:lstStyle/>
          <a:p>
            <a:r>
              <a:rPr lang="en-US" altLang="zh-CN" sz="3600" b="1">
                <a:solidFill>
                  <a:srgbClr val="FFFF00"/>
                </a:solidFill>
              </a:rPr>
              <a:t>2</a:t>
            </a:r>
            <a:r>
              <a:rPr lang="zh-CN" altLang="en-US" sz="3600" b="1">
                <a:solidFill>
                  <a:srgbClr val="FFFF00"/>
                </a:solidFill>
              </a:rPr>
              <a:t>、</a:t>
            </a:r>
            <a:r>
              <a:rPr lang="zh-CN" altLang="en-US" sz="3600" b="1">
                <a:solidFill>
                  <a:srgbClr val="FFFF00"/>
                </a:solidFill>
                <a:sym typeface="+mn-ea"/>
              </a:rPr>
              <a:t>没有人想的到</a:t>
            </a:r>
            <a:endParaRPr lang="zh-CN" altLang="en-US" sz="3600" b="1">
              <a:solidFill>
                <a:schemeClr val="bg1"/>
              </a:solidFill>
            </a:endParaRPr>
          </a:p>
          <a:p>
            <a:r>
              <a:rPr lang="zh-CN" altLang="en-US" sz="3600" b="1">
                <a:solidFill>
                  <a:schemeClr val="bg1"/>
                </a:solidFill>
              </a:rPr>
              <a:t>太</a:t>
            </a:r>
            <a:r>
              <a:rPr lang="en-US" altLang="zh-CN" sz="3600" b="1">
                <a:solidFill>
                  <a:schemeClr val="bg1"/>
                </a:solidFill>
              </a:rPr>
              <a:t>24</a:t>
            </a:r>
            <a:r>
              <a:rPr lang="zh-CN" altLang="en-US" sz="3600" b="1">
                <a:solidFill>
                  <a:schemeClr val="bg1"/>
                </a:solidFill>
              </a:rPr>
              <a:t>：43家主若</a:t>
            </a:r>
            <a:r>
              <a:rPr lang="zh-CN" altLang="en-US" sz="3600" b="1">
                <a:solidFill>
                  <a:srgbClr val="FFFF00"/>
                </a:solidFill>
              </a:rPr>
              <a:t>知道几更天有贼来，就必警醒</a:t>
            </a:r>
            <a:r>
              <a:rPr lang="zh-CN" altLang="en-US" sz="3600" b="1">
                <a:solidFill>
                  <a:schemeClr val="bg1"/>
                </a:solidFill>
              </a:rPr>
              <a:t>，不容人挖透房屋，这是你们所知道的。</a:t>
            </a:r>
          </a:p>
          <a:p>
            <a:r>
              <a:rPr lang="zh-CN" altLang="en-US" sz="3600" b="1">
                <a:solidFill>
                  <a:schemeClr val="bg1"/>
                </a:solidFill>
              </a:rPr>
              <a:t>44 所以，你们也要预备，因为你们想不到的时候，人子就来了。”</a:t>
            </a:r>
          </a:p>
          <a:p>
            <a:r>
              <a:rPr lang="zh-CN" altLang="en-US" sz="3600" b="1">
                <a:solidFill>
                  <a:schemeClr val="bg1"/>
                </a:solidFill>
              </a:rPr>
              <a:t>太24:50在想不到的日子，不知道的时辰，主要来，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965" y="4643755"/>
            <a:ext cx="4908550" cy="20777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31445"/>
            <a:ext cx="8229600" cy="948055"/>
          </a:xfrm>
        </p:spPr>
        <p:txBody>
          <a:bodyPr>
            <a:normAutofit/>
          </a:bodyPr>
          <a:lstStyle/>
          <a:p>
            <a:r>
              <a:rPr lang="zh-CN" sz="4000" b="1">
                <a:solidFill>
                  <a:schemeClr val="bg1"/>
                </a:solidFill>
                <a:sym typeface="+mn-ea"/>
              </a:rPr>
              <a:t>一、主再来的日子  </a:t>
            </a:r>
            <a:r>
              <a:rPr sz="4000" b="1">
                <a:solidFill>
                  <a:schemeClr val="bg1"/>
                </a:solidFill>
                <a:sym typeface="+mn-ea"/>
              </a:rPr>
              <a:t>1</a:t>
            </a:r>
            <a:r>
              <a:rPr lang="en-US" sz="4000" b="1">
                <a:solidFill>
                  <a:schemeClr val="bg1"/>
                </a:solidFill>
                <a:sym typeface="+mn-ea"/>
              </a:rPr>
              <a:t>--</a:t>
            </a:r>
            <a:r>
              <a:rPr sz="4000" b="1">
                <a:solidFill>
                  <a:schemeClr val="bg1"/>
                </a:solidFill>
                <a:sym typeface="+mn-ea"/>
              </a:rPr>
              <a:t>3</a:t>
            </a:r>
            <a:endParaRPr lang="zh-CN" altLang="en-US" sz="40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420" y="1078865"/>
            <a:ext cx="8884285" cy="5642610"/>
          </a:xfrm>
        </p:spPr>
        <p:txBody>
          <a:bodyPr/>
          <a:lstStyle/>
          <a:p>
            <a:r>
              <a:rPr lang="en-US" sz="3600" b="1">
                <a:solidFill>
                  <a:srgbClr val="FFFF00"/>
                </a:solidFill>
              </a:rPr>
              <a:t>3</a:t>
            </a:r>
            <a:r>
              <a:rPr lang="zh-CN" altLang="en-US" sz="3600" b="1">
                <a:solidFill>
                  <a:srgbClr val="FFFF00"/>
                </a:solidFill>
              </a:rPr>
              <a:t>、</a:t>
            </a:r>
            <a:r>
              <a:rPr lang="zh-CN" altLang="en-US" sz="3600" b="1">
                <a:solidFill>
                  <a:srgbClr val="FFFF00"/>
                </a:solidFill>
                <a:sym typeface="+mn-ea"/>
              </a:rPr>
              <a:t>灾祸忽然临到</a:t>
            </a:r>
          </a:p>
          <a:p>
            <a:r>
              <a:rPr lang="zh-CN" altLang="en-US" sz="3600" b="1" dirty="0" smtClean="0">
                <a:solidFill>
                  <a:schemeClr val="bg1"/>
                </a:solidFill>
                <a:sym typeface="+mn-ea"/>
              </a:rPr>
              <a:t>3人正说“平安稳妥”的时候，</a:t>
            </a:r>
            <a:r>
              <a:rPr lang="zh-CN" altLang="en-US" sz="4000" b="1" dirty="0" smtClean="0">
                <a:solidFill>
                  <a:srgbClr val="FFFF00"/>
                </a:solidFill>
                <a:sym typeface="+mn-ea"/>
              </a:rPr>
              <a:t>灾祸忽然临到他们</a:t>
            </a:r>
            <a:r>
              <a:rPr lang="zh-CN" altLang="en-US" sz="3600" b="1" dirty="0" smtClean="0">
                <a:solidFill>
                  <a:schemeClr val="bg1"/>
                </a:solidFill>
                <a:sym typeface="+mn-ea"/>
              </a:rPr>
              <a:t>，如同产难临到怀胎的妇人一样，</a:t>
            </a:r>
            <a:r>
              <a:rPr lang="zh-CN" altLang="en-US" sz="4000" b="1" dirty="0" smtClean="0">
                <a:solidFill>
                  <a:srgbClr val="FFFF00"/>
                </a:solidFill>
                <a:sym typeface="+mn-ea"/>
              </a:rPr>
              <a:t>他们绝不能逃脱</a:t>
            </a:r>
            <a:r>
              <a:rPr lang="zh-CN" altLang="en-US" sz="3600" b="1" dirty="0" smtClean="0">
                <a:solidFill>
                  <a:schemeClr val="bg1"/>
                </a:solidFill>
                <a:sym typeface="+mn-ea"/>
              </a:rPr>
              <a:t>。</a:t>
            </a:r>
          </a:p>
          <a:p>
            <a:endParaRPr lang="zh-CN" altLang="en-US" sz="3600" b="1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/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415" y="4162425"/>
            <a:ext cx="3716655" cy="2472690"/>
          </a:xfrm>
          <a:prstGeom prst="rect">
            <a:avLst/>
          </a:prstGeom>
        </p:spPr>
      </p:pic>
      <p:pic>
        <p:nvPicPr>
          <p:cNvPr id="7" name="内容占位符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" y="3736340"/>
            <a:ext cx="4472940" cy="29984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420" y="197485"/>
            <a:ext cx="8955405" cy="6605270"/>
          </a:xfrm>
        </p:spPr>
        <p:txBody>
          <a:bodyPr>
            <a:normAutofit lnSpcReduction="10000"/>
          </a:bodyPr>
          <a:lstStyle/>
          <a:p>
            <a:r>
              <a:rPr lang="en-US" sz="3600" b="1">
                <a:solidFill>
                  <a:srgbClr val="FFFF00"/>
                </a:solidFill>
              </a:rPr>
              <a:t>3</a:t>
            </a:r>
            <a:r>
              <a:rPr lang="zh-CN" altLang="en-US" sz="3600" b="1">
                <a:solidFill>
                  <a:srgbClr val="FFFF00"/>
                </a:solidFill>
              </a:rPr>
              <a:t>、</a:t>
            </a:r>
            <a:r>
              <a:rPr lang="zh-CN" altLang="en-US" sz="3600" b="1">
                <a:solidFill>
                  <a:srgbClr val="FFFF00"/>
                </a:solidFill>
                <a:sym typeface="+mn-ea"/>
              </a:rPr>
              <a:t>灾祸忽然临到</a:t>
            </a:r>
          </a:p>
          <a:p>
            <a:r>
              <a:rPr lang="zh-CN" altLang="en-US" sz="3600" b="1" dirty="0" smtClean="0">
                <a:solidFill>
                  <a:schemeClr val="bg1"/>
                </a:solidFill>
                <a:sym typeface="+mn-ea"/>
              </a:rPr>
              <a:t>太</a:t>
            </a:r>
            <a:r>
              <a:rPr lang="en-US" altLang="zh-CN" sz="3600" b="1" dirty="0" smtClean="0">
                <a:solidFill>
                  <a:schemeClr val="bg1"/>
                </a:solidFill>
                <a:sym typeface="+mn-ea"/>
              </a:rPr>
              <a:t>24</a:t>
            </a:r>
            <a:r>
              <a:rPr lang="zh-CN" altLang="en-US" sz="3600" b="1" dirty="0" smtClean="0">
                <a:solidFill>
                  <a:schemeClr val="bg1"/>
                </a:solidFill>
                <a:sym typeface="+mn-ea"/>
              </a:rPr>
              <a:t>：37挪亚的日子怎样，人子降临也要怎样。38当洪水以前的日子，人照常吃喝嫁娶，直到挪亚进方舟的那日，39不知不觉洪水来了，把他们全都冲去。人子降临也要这样。</a:t>
            </a:r>
          </a:p>
          <a:p>
            <a:r>
              <a:rPr lang="zh-CN" altLang="en-US" sz="3600" b="1" dirty="0" smtClean="0">
                <a:solidFill>
                  <a:schemeClr val="bg1"/>
                </a:solidFill>
                <a:sym typeface="+mn-ea"/>
              </a:rPr>
              <a:t>40那时，两个人在田里，取去一个，撇下一个；41两个女人推磨，取去一个，撇下一个。</a:t>
            </a:r>
          </a:p>
          <a:p>
            <a:r>
              <a:rPr lang="zh-CN" altLang="en-US" sz="3600" b="1" dirty="0" smtClean="0">
                <a:solidFill>
                  <a:schemeClr val="bg1"/>
                </a:solidFill>
                <a:sym typeface="+mn-ea"/>
              </a:rPr>
              <a:t>42所以，你们要警醒，因为不知道你们的主是哪一天来到。</a:t>
            </a:r>
            <a:endParaRPr lang="zh-CN" altLang="en-US" sz="3600" b="1" dirty="0" smtClean="0">
              <a:sym typeface="+mn-ea"/>
            </a:endParaRPr>
          </a:p>
          <a:p>
            <a:endParaRPr lang="zh-CN" altLang="en-US" sz="3600" b="1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420" y="197485"/>
            <a:ext cx="8955405" cy="6605270"/>
          </a:xfrm>
        </p:spPr>
        <p:txBody>
          <a:bodyPr>
            <a:normAutofit lnSpcReduction="10000"/>
          </a:bodyPr>
          <a:lstStyle/>
          <a:p>
            <a:r>
              <a:rPr lang="en-US" sz="3600" b="1">
                <a:solidFill>
                  <a:srgbClr val="FFFF00"/>
                </a:solidFill>
              </a:rPr>
              <a:t>3</a:t>
            </a:r>
            <a:r>
              <a:rPr lang="zh-CN" altLang="en-US" sz="3600" b="1">
                <a:solidFill>
                  <a:srgbClr val="FFFF00"/>
                </a:solidFill>
              </a:rPr>
              <a:t>、</a:t>
            </a:r>
            <a:r>
              <a:rPr lang="zh-CN" altLang="en-US" sz="3600" b="1">
                <a:solidFill>
                  <a:srgbClr val="FFFF00"/>
                </a:solidFill>
                <a:sym typeface="+mn-ea"/>
              </a:rPr>
              <a:t>灾祸忽然临到</a:t>
            </a:r>
          </a:p>
          <a:p>
            <a:r>
              <a:rPr lang="zh-CN" altLang="en-US" sz="3600" b="1" dirty="0" smtClean="0">
                <a:solidFill>
                  <a:schemeClr val="bg1"/>
                </a:solidFill>
                <a:sym typeface="+mn-ea"/>
              </a:rPr>
              <a:t>太</a:t>
            </a:r>
            <a:r>
              <a:rPr lang="en-US" altLang="zh-CN" sz="3600" b="1" dirty="0" smtClean="0">
                <a:solidFill>
                  <a:schemeClr val="bg1"/>
                </a:solidFill>
                <a:sym typeface="+mn-ea"/>
              </a:rPr>
              <a:t>24</a:t>
            </a:r>
            <a:r>
              <a:rPr lang="zh-CN" altLang="en-US" sz="3600" b="1" dirty="0" smtClean="0">
                <a:solidFill>
                  <a:schemeClr val="bg1"/>
                </a:solidFill>
                <a:sym typeface="+mn-ea"/>
              </a:rPr>
              <a:t>：40那时，两个人在田里，取去一个，撇下一个；</a:t>
            </a:r>
          </a:p>
          <a:p>
            <a:r>
              <a:rPr lang="zh-CN" altLang="en-US" sz="3600" b="1" dirty="0" smtClean="0">
                <a:solidFill>
                  <a:schemeClr val="bg1"/>
                </a:solidFill>
                <a:sym typeface="+mn-ea"/>
              </a:rPr>
              <a:t>41两个女人推磨，取去一个，撇下一个。</a:t>
            </a:r>
          </a:p>
          <a:p>
            <a:r>
              <a:rPr lang="zh-CN" altLang="en-US" sz="3600" b="1" dirty="0" smtClean="0">
                <a:solidFill>
                  <a:schemeClr val="bg1"/>
                </a:solidFill>
                <a:sym typeface="+mn-ea"/>
              </a:rPr>
              <a:t>42所以，你们要警醒，因为不知道你们的主是哪一天来到。</a:t>
            </a:r>
            <a:endParaRPr lang="zh-CN" altLang="en-US" sz="3600" b="1" dirty="0" smtClean="0">
              <a:sym typeface="+mn-ea"/>
            </a:endParaRPr>
          </a:p>
          <a:p>
            <a:endParaRPr lang="zh-CN" altLang="en-US" sz="3600" b="1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840" y="3311525"/>
            <a:ext cx="4290695" cy="330073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" y="3495040"/>
            <a:ext cx="4679315" cy="31178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0325"/>
            <a:ext cx="8229600" cy="9277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二、总要警醒谨守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9540" y="906780"/>
            <a:ext cx="8864600" cy="587629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1、我们</a:t>
            </a:r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是光明之子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4弟兄们，</a:t>
            </a:r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你们却不在黑暗里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，叫那日子临到你们像贼一样。</a:t>
            </a:r>
          </a:p>
          <a:p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5</a:t>
            </a:r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你们都是光明之子</a:t>
            </a: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，都是白昼之子；我们不是属黑夜的，也不是属幽暗的。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" y="4434205"/>
            <a:ext cx="2823845" cy="21043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730" y="4458335"/>
            <a:ext cx="3108960" cy="2073275"/>
          </a:xfrm>
          <a:prstGeom prst="rect">
            <a:avLst/>
          </a:prstGeom>
        </p:spPr>
      </p:pic>
      <p:pic>
        <p:nvPicPr>
          <p:cNvPr id="8" name="图片 7" descr="耶稣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835" y="4458335"/>
            <a:ext cx="3070860" cy="20732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0325"/>
            <a:ext cx="8229600" cy="927735"/>
          </a:xfrm>
        </p:spPr>
        <p:txBody>
          <a:bodyPr/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二、总要警醒谨守</a:t>
            </a:r>
            <a:endParaRPr lang="zh-CN" altLang="en-US" sz="4000" b="1" dirty="0" smtClean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9540" y="906780"/>
            <a:ext cx="8864600" cy="5876290"/>
          </a:xfrm>
        </p:spPr>
        <p:txBody>
          <a:bodyPr/>
          <a:lstStyle/>
          <a:p>
            <a:pPr marL="0" algn="ctr">
              <a:buClrTx/>
              <a:buSzTx/>
              <a:buFontTx/>
              <a:buNone/>
            </a:pPr>
            <a:r>
              <a:rPr lang="zh-CN" altLang="en-US" sz="3600" b="1" dirty="0" smtClean="0">
                <a:solidFill>
                  <a:schemeClr val="bg1"/>
                </a:solidFill>
              </a:rPr>
              <a:t>4弟兄们，你们却不在黑暗里，叫那日子临到你们像贼一样。</a:t>
            </a:r>
          </a:p>
          <a:p>
            <a:pPr marL="0" algn="ctr">
              <a:buClrTx/>
              <a:buSzTx/>
              <a:buFontTx/>
              <a:buNone/>
            </a:pPr>
            <a:r>
              <a:rPr lang="zh-CN" altLang="en-US" sz="3600" b="1" dirty="0" smtClean="0">
                <a:solidFill>
                  <a:schemeClr val="bg1"/>
                </a:solidFill>
                <a:sym typeface="+mn-ea"/>
              </a:rPr>
              <a:t>西1:13</a:t>
            </a:r>
            <a:r>
              <a:rPr lang="zh-CN" altLang="en-US" sz="4000" b="1" dirty="0" smtClean="0">
                <a:solidFill>
                  <a:srgbClr val="FFFF00"/>
                </a:solidFill>
                <a:sym typeface="+mn-ea"/>
              </a:rPr>
              <a:t>祂救了我们脱离黑暗的权势</a:t>
            </a:r>
            <a:r>
              <a:rPr lang="zh-CN" altLang="en-US" sz="3600" b="1" dirty="0" smtClean="0">
                <a:solidFill>
                  <a:schemeClr val="bg1"/>
                </a:solidFill>
                <a:sym typeface="+mn-ea"/>
              </a:rPr>
              <a:t>，把我们迁到他爱子的国里，</a:t>
            </a:r>
            <a:endParaRPr lang="zh-CN" altLang="en-US" sz="3600" b="1" dirty="0" smtClean="0">
              <a:solidFill>
                <a:schemeClr val="bg1"/>
              </a:solidFill>
            </a:endParaRPr>
          </a:p>
          <a:p>
            <a:endParaRPr lang="zh-CN" altLang="en-US" sz="3600" b="1" dirty="0" smtClean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45" y="3534410"/>
            <a:ext cx="2274570" cy="30753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970" y="3533775"/>
            <a:ext cx="3390265" cy="31877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</a:t>
            </a:fld>
            <a:endParaRPr lang="en-US"/>
          </a:p>
        </p:txBody>
      </p:sp>
      <p:pic>
        <p:nvPicPr>
          <p:cNvPr id="3" name="赞美之泉">
            <a:hlinkClick r:id="" action="ppaction://media"/>
          </p:cNvPr>
          <p:cNvPicPr>
            <a:picLocks noGrp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0048" end="18329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6920" y="636270"/>
            <a:ext cx="7466330" cy="5586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241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7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900" y="77470"/>
            <a:ext cx="8905240" cy="6705600"/>
          </a:xfrm>
        </p:spPr>
        <p:txBody>
          <a:bodyPr/>
          <a:lstStyle/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你们都是光明之子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，都是白昼之子；我们不是属黑夜的，也不是属幽暗的。</a:t>
            </a:r>
          </a:p>
          <a:p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彼前2:9惟有你们是被拣选的族类，是有君尊的祭司，是圣洁的国度，是属　神的子民，要叫你们宣扬那召</a:t>
            </a:r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你们出黑暗、入奇妙光明</a:t>
            </a: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者的美德。</a:t>
            </a:r>
            <a:endParaRPr lang="zh-CN" altLang="en-US" sz="3600"/>
          </a:p>
          <a:p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265" y="3469005"/>
            <a:ext cx="4261485" cy="33108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" y="4032250"/>
            <a:ext cx="4022090" cy="25660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0325"/>
            <a:ext cx="8229600" cy="9277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二、总要警醒谨守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9540" y="906780"/>
            <a:ext cx="8864600" cy="5876290"/>
          </a:xfrm>
        </p:spPr>
        <p:txBody>
          <a:bodyPr/>
          <a:lstStyle/>
          <a:p>
            <a:r>
              <a:rPr lang="en-US" altLang="zh-CN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2</a:t>
            </a:r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、</a:t>
            </a:r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不要睡、不要醉</a:t>
            </a:r>
            <a:endParaRPr lang="zh-CN" altLang="en-US" sz="3600" b="1"/>
          </a:p>
          <a:p>
            <a:r>
              <a:rPr lang="zh-CN" altLang="en-US" sz="3600" b="1"/>
              <a:t>6所以，我们不要睡觉，像别人一样，总要警醒谨守。</a:t>
            </a:r>
          </a:p>
          <a:p>
            <a:r>
              <a:rPr lang="zh-CN" altLang="en-US" sz="3600" b="1"/>
              <a:t>7因为睡了的人是在夜间睡，醉了的人是在夜间醉。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10" y="4109085"/>
            <a:ext cx="3789045" cy="25215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635" y="4184015"/>
            <a:ext cx="4548505" cy="24460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8255"/>
            <a:ext cx="8229600" cy="1072515"/>
          </a:xfrm>
        </p:spPr>
        <p:txBody>
          <a:bodyPr/>
          <a:lstStyle/>
          <a:p>
            <a:pPr indent="-342900" algn="ctr">
              <a:spcBef>
                <a:spcPct val="20000"/>
              </a:spcBef>
              <a:buClrTx/>
              <a:buSzTx/>
              <a:buFontTx/>
            </a:pPr>
            <a:r>
              <a:rPr lang="zh-CN" altLang="en-US" sz="4000" b="1" dirty="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ea"/>
              </a:rPr>
              <a:t>三、怎样预备等候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1455" y="1220470"/>
            <a:ext cx="8701405" cy="5305425"/>
          </a:xfrm>
        </p:spPr>
        <p:txBody>
          <a:bodyPr/>
          <a:lstStyle/>
          <a:p>
            <a:pPr marL="0" algn="l">
              <a:lnSpc>
                <a:spcPct val="110000"/>
              </a:lnSpc>
              <a:buClrTx/>
              <a:buSzTx/>
              <a:buFontTx/>
              <a:buNone/>
            </a:pPr>
            <a:r>
              <a:rPr lang="zh-CN" altLang="en-US" sz="3600" b="1" dirty="0" smtClean="0">
                <a:solidFill>
                  <a:schemeClr val="bg1"/>
                </a:solidFill>
              </a:rPr>
              <a:t>8但我们既然属乎白昼，就应当谨守，把信和爱当作护心镜遮胸，</a:t>
            </a:r>
          </a:p>
          <a:p>
            <a:pPr marL="0" algn="l">
              <a:lnSpc>
                <a:spcPct val="110000"/>
              </a:lnSpc>
              <a:buClrTx/>
              <a:buSzTx/>
              <a:buFontTx/>
              <a:buNone/>
            </a:pPr>
            <a:r>
              <a:rPr lang="zh-CN" altLang="en-US" sz="3600" b="1" dirty="0" smtClean="0">
                <a:solidFill>
                  <a:schemeClr val="bg1"/>
                </a:solidFill>
              </a:rPr>
              <a:t>把得救的盼望当作头盔戴上。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rcRect l="64432" t="24900" r="5010" b="3151"/>
          <a:stretch>
            <a:fillRect/>
          </a:stretch>
        </p:blipFill>
        <p:spPr>
          <a:xfrm>
            <a:off x="6259195" y="1998980"/>
            <a:ext cx="2744470" cy="48514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259195" y="1998980"/>
            <a:ext cx="104394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得救的盼望</a:t>
            </a:r>
          </a:p>
        </p:txBody>
      </p:sp>
      <p:sp>
        <p:nvSpPr>
          <p:cNvPr id="12" name="右箭头 11"/>
          <p:cNvSpPr/>
          <p:nvPr/>
        </p:nvSpPr>
        <p:spPr>
          <a:xfrm>
            <a:off x="7120255" y="2171065"/>
            <a:ext cx="518160" cy="168910"/>
          </a:xfrm>
          <a:prstGeom prst="rightArrow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720330" y="3181350"/>
            <a:ext cx="671830" cy="138366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信和爱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5" y="889635"/>
            <a:ext cx="9000490" cy="5831205"/>
          </a:xfrm>
        </p:spPr>
        <p:txBody>
          <a:bodyPr>
            <a:norm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</a:rPr>
              <a:t>1弟兄们，论到时候、日期，不用写信给你们，</a:t>
            </a:r>
          </a:p>
          <a:p>
            <a:r>
              <a:rPr lang="zh-CN" altLang="en-US" sz="3600" b="1" dirty="0" smtClean="0">
                <a:solidFill>
                  <a:schemeClr val="bg1"/>
                </a:solidFill>
              </a:rPr>
              <a:t>2因为你们自己明明晓得，主的日子来到，好像夜间的贼一样。</a:t>
            </a:r>
          </a:p>
          <a:p>
            <a:r>
              <a:rPr lang="zh-CN" altLang="en-US" sz="3600" b="1" dirty="0" smtClean="0">
                <a:solidFill>
                  <a:schemeClr val="bg1"/>
                </a:solidFill>
              </a:rPr>
              <a:t>3人正说“平安稳妥”的时候，灾祸忽然临到他们，如同产难临到怀胎的妇人一样，他们绝不能逃脱。</a:t>
            </a:r>
          </a:p>
          <a:p>
            <a:r>
              <a:rPr lang="zh-CN" altLang="en-US" sz="3600" b="1" dirty="0" smtClean="0">
                <a:solidFill>
                  <a:schemeClr val="bg1"/>
                </a:solidFill>
                <a:sym typeface="+mn-ea"/>
              </a:rPr>
              <a:t>4弟兄们，你们却不在黑暗里，叫那日子临到你们像贼一样。</a:t>
            </a:r>
            <a:endParaRPr lang="zh-CN" altLang="en-US" sz="3600" b="1" dirty="0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9775" y="102235"/>
            <a:ext cx="76244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chemeClr val="bg1"/>
                </a:solidFill>
              </a:rPr>
              <a:t>帖前</a:t>
            </a:r>
            <a:r>
              <a:rPr lang="en-US" altLang="zh-CN" sz="4000" dirty="0" smtClean="0">
                <a:solidFill>
                  <a:schemeClr val="bg1"/>
                </a:solidFill>
              </a:rPr>
              <a:t>5</a:t>
            </a:r>
            <a:r>
              <a:rPr lang="zh-CN" altLang="en-US" sz="4000" dirty="0" smtClean="0">
                <a:solidFill>
                  <a:schemeClr val="bg1"/>
                </a:solidFill>
              </a:rPr>
              <a:t>：</a:t>
            </a:r>
            <a:r>
              <a:rPr lang="en-US" altLang="zh-CN" sz="4000" dirty="0">
                <a:solidFill>
                  <a:schemeClr val="bg1"/>
                </a:solidFill>
              </a:rPr>
              <a:t>1</a:t>
            </a:r>
            <a:r>
              <a:rPr lang="en-US" altLang="zh-CN" sz="4000" dirty="0" smtClean="0">
                <a:solidFill>
                  <a:schemeClr val="bg1"/>
                </a:solidFill>
              </a:rPr>
              <a:t>--11</a:t>
            </a:r>
            <a:endParaRPr lang="en-US" altLang="zh-CN" sz="4000" dirty="0" smtClean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8895"/>
            <a:ext cx="8229600" cy="855980"/>
          </a:xfrm>
        </p:spPr>
        <p:txBody>
          <a:bodyPr/>
          <a:lstStyle/>
          <a:p>
            <a:r>
              <a:rPr lang="zh-CN" altLang="en-US" sz="4000"/>
              <a:t>完全相信主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0820" y="905510"/>
            <a:ext cx="8834755" cy="5220970"/>
          </a:xfrm>
        </p:spPr>
        <p:txBody>
          <a:bodyPr/>
          <a:lstStyle/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太</a:t>
            </a:r>
            <a:r>
              <a:rPr lang="en-US" alt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24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：35天地要废去，我的话却不能废去。</a:t>
            </a:r>
          </a:p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提后2:13我们纵然失信，祂仍是可信的，因为祂不能背乎自己。”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353435"/>
            <a:ext cx="6096635" cy="343281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9210"/>
            <a:ext cx="8229600" cy="784860"/>
          </a:xfrm>
        </p:spPr>
        <p:txBody>
          <a:bodyPr/>
          <a:lstStyle/>
          <a:p>
            <a:r>
              <a:rPr lang="zh-CN" altLang="en-US" sz="40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  <a:sym typeface="+mn-ea"/>
              </a:rPr>
              <a:t>三、怎样预备等候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0175" y="814070"/>
            <a:ext cx="8844280" cy="5907405"/>
          </a:xfrm>
        </p:spPr>
        <p:txBody>
          <a:bodyPr/>
          <a:lstStyle/>
          <a:p>
            <a:r>
              <a:rPr lang="en-US" altLang="zh-CN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2</a:t>
            </a:r>
            <a:r>
              <a:rPr lang="zh-CN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、</a:t>
            </a:r>
            <a:r>
              <a:rPr lang="zh-CN" altLang="en-US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爱主</a:t>
            </a:r>
            <a:endParaRPr lang="zh-CN" altLang="en-US">
              <a:sym typeface="+mn-ea"/>
            </a:endParaRPr>
          </a:p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约14:14:21 有了我的命令又遵守的，</a:t>
            </a:r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这人就是爱我的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；爱我的必蒙我父爱他，我也要爱他，并且要向他显现。”</a:t>
            </a:r>
          </a:p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23耶稣回答说：“</a:t>
            </a:r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人若爱我，就必遵守我的道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，我父也必爱他，并且我们要到他那里去，与他同住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</a:t>
            </a:fld>
            <a:endParaRPr lang="en-US"/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085" y="4483100"/>
            <a:ext cx="3263265" cy="23933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595" y="5286375"/>
            <a:ext cx="1270000" cy="1270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9210"/>
            <a:ext cx="8229600" cy="784860"/>
          </a:xfrm>
        </p:spPr>
        <p:txBody>
          <a:bodyPr/>
          <a:lstStyle/>
          <a:p>
            <a:r>
              <a:rPr lang="zh-CN" altLang="en-US" sz="40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  <a:sym typeface="+mn-ea"/>
              </a:rPr>
              <a:t>三、怎样预备等候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0175" y="814070"/>
            <a:ext cx="8844280" cy="5907405"/>
          </a:xfrm>
        </p:spPr>
        <p:txBody>
          <a:bodyPr/>
          <a:lstStyle/>
          <a:p>
            <a:r>
              <a:rPr lang="en-US" altLang="zh-CN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2</a:t>
            </a:r>
            <a:r>
              <a:rPr lang="zh-CN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、</a:t>
            </a:r>
            <a:r>
              <a:rPr lang="zh-CN" altLang="en-US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爱主</a:t>
            </a:r>
            <a:endParaRPr lang="zh-CN" altLang="en-US">
              <a:sym typeface="+mn-ea"/>
            </a:endParaRPr>
          </a:p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9因为　神不是预定我们受刑，乃是预定我们藉着我们主耶稣基督得救。</a:t>
            </a:r>
          </a:p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10祂替我们死，叫我们无论醒着、睡着，都与他同活。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/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075" y="3429000"/>
            <a:ext cx="4573905" cy="33547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035" y="4947920"/>
            <a:ext cx="1270000" cy="1270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2075"/>
            <a:ext cx="8229600" cy="803910"/>
          </a:xfrm>
        </p:spPr>
        <p:txBody>
          <a:bodyPr/>
          <a:lstStyle/>
          <a:p>
            <a:r>
              <a:rPr lang="zh-CN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得救的盼望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" y="895985"/>
            <a:ext cx="8862060" cy="5598795"/>
          </a:xfrm>
        </p:spPr>
        <p:txBody>
          <a:bodyPr/>
          <a:lstStyle/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帖前</a:t>
            </a:r>
            <a:r>
              <a:rPr lang="en-US" alt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：16因为主必亲自从天降临，有呼叫的声音和天使长的声音，又有　神的号吹响，那在基督里死了的人必先复活。</a:t>
            </a:r>
          </a:p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17以后我们这活着还存留的人必和他们一同</a:t>
            </a:r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被提到云里，在空中与主相遇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。这样，我们就要和主永远同在。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865" y="4738370"/>
            <a:ext cx="1300480" cy="18364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5" y="4738370"/>
            <a:ext cx="3060700" cy="18364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400" y="3968750"/>
            <a:ext cx="3710305" cy="278320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2075"/>
            <a:ext cx="8229600" cy="803910"/>
          </a:xfrm>
        </p:spPr>
        <p:txBody>
          <a:bodyPr>
            <a:norm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警醒等候主再来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" y="895985"/>
            <a:ext cx="8862060" cy="5598795"/>
          </a:xfrm>
        </p:spPr>
        <p:txBody>
          <a:bodyPr/>
          <a:lstStyle/>
          <a:p>
            <a:pPr algn="l">
              <a:lnSpc>
                <a:spcPct val="110000"/>
              </a:lnSpc>
              <a:buClrTx/>
              <a:buSzTx/>
            </a:pP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帖前</a:t>
            </a:r>
            <a:r>
              <a:rPr lang="en-US" alt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：10</a:t>
            </a:r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等候他儿子从天降临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，就是他从死里复活的、那位救我们脱离将来忿怒的耶稣。</a:t>
            </a:r>
          </a:p>
          <a:p>
            <a:pPr algn="l">
              <a:lnSpc>
                <a:spcPct val="110000"/>
              </a:lnSpc>
              <a:buClrTx/>
              <a:buSzTx/>
            </a:pP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腓</a:t>
            </a:r>
            <a:r>
              <a:rPr lang="en-US" alt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：20我们却是天上的国民，并且</a:t>
            </a:r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等候救主，就是主耶稣基督从天上降临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。</a:t>
            </a:r>
          </a:p>
          <a:p>
            <a:pPr algn="l">
              <a:lnSpc>
                <a:spcPct val="110000"/>
              </a:lnSpc>
              <a:buClrTx/>
              <a:buSzTx/>
            </a:pP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065" y="5401945"/>
            <a:ext cx="992505" cy="14014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65" y="5380990"/>
            <a:ext cx="2498090" cy="1498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605" y="4796155"/>
            <a:ext cx="2808605" cy="2108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145" y="5451475"/>
            <a:ext cx="1270000" cy="1270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2075"/>
            <a:ext cx="8229600" cy="803910"/>
          </a:xfrm>
        </p:spPr>
        <p:txBody>
          <a:bodyPr>
            <a:norm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警醒等候主再来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" y="895985"/>
            <a:ext cx="8862060" cy="5598795"/>
          </a:xfrm>
        </p:spPr>
        <p:txBody>
          <a:bodyPr/>
          <a:lstStyle/>
          <a:p>
            <a:pPr algn="l">
              <a:lnSpc>
                <a:spcPct val="110000"/>
              </a:lnSpc>
              <a:buClrTx/>
              <a:buSzTx/>
            </a:pP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帖前</a:t>
            </a:r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：10</a:t>
            </a:r>
            <a:r>
              <a:rPr lang="zh-CN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等候他儿子从天降临</a:t>
            </a: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，就是他从死里复活的、那位救我们脱离将来忿怒的耶稣。</a:t>
            </a:r>
          </a:p>
          <a:p>
            <a:pPr algn="l">
              <a:lnSpc>
                <a:spcPct val="110000"/>
              </a:lnSpc>
              <a:buClrTx/>
              <a:buSzTx/>
            </a:pP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腓</a:t>
            </a:r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：20我们却是天上的国民，并且</a:t>
            </a:r>
            <a:r>
              <a:rPr lang="zh-CN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等候救主</a:t>
            </a: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，就是主耶稣基督从天上降临。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>
              <a:lnSpc>
                <a:spcPct val="110000"/>
              </a:lnSpc>
              <a:buClrTx/>
              <a:buSzTx/>
            </a:pP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帖前</a:t>
            </a:r>
            <a:r>
              <a:rPr lang="en-US" alt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：11所以，</a:t>
            </a:r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你们该彼此劝慰，互相建立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，正如你们素常所行的。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065" y="5401945"/>
            <a:ext cx="992505" cy="14014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65" y="5380990"/>
            <a:ext cx="2498090" cy="1498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605" y="4796155"/>
            <a:ext cx="2808605" cy="2108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145" y="5451475"/>
            <a:ext cx="1270000" cy="1270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" y="139065"/>
            <a:ext cx="8890000" cy="649033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3600" b="1" dirty="0" smtClean="0">
                <a:solidFill>
                  <a:schemeClr val="bg1"/>
                </a:solidFill>
              </a:rPr>
              <a:t>5你们都是光明之子，都是白昼之子；我们不是属黑夜的，也不是属幽暗的。</a:t>
            </a:r>
          </a:p>
          <a:p>
            <a:pPr>
              <a:lnSpc>
                <a:spcPct val="110000"/>
              </a:lnSpc>
            </a:pPr>
            <a:r>
              <a:rPr lang="zh-CN" altLang="en-US" sz="3600" b="1" dirty="0" smtClean="0">
                <a:solidFill>
                  <a:schemeClr val="bg1"/>
                </a:solidFill>
              </a:rPr>
              <a:t>6所以，我们不要睡觉，像别人一样，总要警醒谨守。</a:t>
            </a:r>
          </a:p>
          <a:p>
            <a:pPr>
              <a:lnSpc>
                <a:spcPct val="110000"/>
              </a:lnSpc>
            </a:pPr>
            <a:r>
              <a:rPr lang="zh-CN" altLang="en-US" sz="3600" b="1" dirty="0" smtClean="0">
                <a:solidFill>
                  <a:schemeClr val="bg1"/>
                </a:solidFill>
              </a:rPr>
              <a:t>7因为睡了的人是在夜间睡，醉了的人是在夜间醉。</a:t>
            </a:r>
          </a:p>
          <a:p>
            <a:pPr>
              <a:lnSpc>
                <a:spcPct val="110000"/>
              </a:lnSpc>
            </a:pPr>
            <a:r>
              <a:rPr lang="zh-CN" altLang="en-US" sz="3600" b="1" dirty="0" smtClean="0">
                <a:solidFill>
                  <a:schemeClr val="bg1"/>
                </a:solidFill>
              </a:rPr>
              <a:t>8但我们既然属乎白昼，就应当谨守，把信和爱当作护心镜遮胸，把得救的盼望当作头盔戴上。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5" y="301625"/>
            <a:ext cx="8939530" cy="632777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3600" b="1" dirty="0" smtClean="0">
                <a:solidFill>
                  <a:schemeClr val="bg1"/>
                </a:solidFill>
                <a:sym typeface="+mn-ea"/>
              </a:rPr>
              <a:t>9因为　神不是预定我们受刑，乃是预定我们藉着我们主耶稣基督得救。</a:t>
            </a:r>
          </a:p>
          <a:p>
            <a:pPr>
              <a:lnSpc>
                <a:spcPct val="110000"/>
              </a:lnSpc>
            </a:pPr>
            <a:r>
              <a:rPr lang="zh-CN" altLang="en-US" sz="3600" b="1" dirty="0" smtClean="0">
                <a:solidFill>
                  <a:schemeClr val="bg1"/>
                </a:solidFill>
                <a:sym typeface="+mn-ea"/>
              </a:rPr>
              <a:t>10他替我们死，叫我们无论醒着、睡着，都与他同活。</a:t>
            </a:r>
          </a:p>
          <a:p>
            <a:pPr>
              <a:lnSpc>
                <a:spcPct val="110000"/>
              </a:lnSpc>
            </a:pPr>
            <a:r>
              <a:rPr lang="zh-CN" altLang="en-US" sz="3600" b="1" dirty="0" smtClean="0">
                <a:solidFill>
                  <a:schemeClr val="bg1"/>
                </a:solidFill>
                <a:sym typeface="+mn-ea"/>
              </a:rPr>
              <a:t>11所以，你们该彼此劝慰，互相建立，正如你们素常所行的。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" y="139065"/>
            <a:ext cx="8890000" cy="6490335"/>
          </a:xfrm>
        </p:spPr>
        <p:txBody>
          <a:bodyPr>
            <a:normAutofit/>
          </a:bodyPr>
          <a:lstStyle/>
          <a:p>
            <a:endParaRPr lang="zh-CN" altLang="en-US" sz="3600" b="1" dirty="0" smtClean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4000" b="1" dirty="0" smtClean="0">
                <a:solidFill>
                  <a:schemeClr val="bg1"/>
                </a:solidFill>
              </a:rPr>
              <a:t>6所以，我们不要睡觉，像别人一样，总要警醒谨守。</a:t>
            </a:r>
          </a:p>
          <a:p>
            <a:pPr>
              <a:lnSpc>
                <a:spcPct val="130000"/>
              </a:lnSpc>
            </a:pPr>
            <a:r>
              <a:rPr lang="zh-CN" altLang="en-US" sz="4000" b="1" dirty="0" smtClean="0">
                <a:solidFill>
                  <a:schemeClr val="bg1"/>
                </a:solidFill>
              </a:rPr>
              <a:t>从</a:t>
            </a:r>
            <a:r>
              <a:rPr lang="en-US" altLang="zh-CN" sz="4000" b="1" dirty="0" smtClean="0">
                <a:solidFill>
                  <a:schemeClr val="bg1"/>
                </a:solidFill>
              </a:rPr>
              <a:t>4</a:t>
            </a:r>
            <a:r>
              <a:rPr lang="zh-CN" altLang="en-US" sz="4000" b="1" dirty="0" smtClean="0">
                <a:solidFill>
                  <a:schemeClr val="bg1"/>
                </a:solidFill>
              </a:rPr>
              <a:t>：</a:t>
            </a:r>
            <a:r>
              <a:rPr lang="en-US" altLang="zh-CN" sz="4000" b="1" dirty="0" smtClean="0">
                <a:solidFill>
                  <a:schemeClr val="bg1"/>
                </a:solidFill>
              </a:rPr>
              <a:t>13--5</a:t>
            </a:r>
            <a:r>
              <a:rPr lang="zh-CN" altLang="en-US" sz="4000" b="1" dirty="0" smtClean="0">
                <a:solidFill>
                  <a:schemeClr val="bg1"/>
                </a:solidFill>
              </a:rPr>
              <a:t>：</a:t>
            </a:r>
            <a:r>
              <a:rPr lang="en-US" altLang="zh-CN" sz="4000" b="1" dirty="0" smtClean="0">
                <a:solidFill>
                  <a:schemeClr val="bg1"/>
                </a:solidFill>
              </a:rPr>
              <a:t>10</a:t>
            </a:r>
            <a:r>
              <a:rPr lang="zh-CN" altLang="en-US" sz="4000" b="1" dirty="0" smtClean="0">
                <a:solidFill>
                  <a:schemeClr val="bg1"/>
                </a:solidFill>
              </a:rPr>
              <a:t>睡出现 </a:t>
            </a:r>
            <a:r>
              <a:rPr lang="en-US" altLang="zh-CN" sz="4000" b="1" dirty="0" smtClean="0">
                <a:solidFill>
                  <a:schemeClr val="bg1"/>
                </a:solidFill>
              </a:rPr>
              <a:t>7 </a:t>
            </a:r>
            <a:r>
              <a:rPr lang="zh-CN" altLang="en-US" sz="4000" b="1" dirty="0" smtClean="0">
                <a:solidFill>
                  <a:schemeClr val="bg1"/>
                </a:solidFill>
              </a:rPr>
              <a:t>次</a:t>
            </a:r>
            <a:endParaRPr lang="zh-CN" altLang="en-US" sz="3600" b="1" dirty="0" smtClean="0">
              <a:solidFill>
                <a:schemeClr val="bg1"/>
              </a:solidFill>
            </a:endParaRPr>
          </a:p>
          <a:p>
            <a:r>
              <a:rPr lang="zh-CN" altLang="en-US" sz="3600" b="1" dirty="0" smtClean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4525645"/>
            <a:ext cx="2082165" cy="14649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920" y="4014470"/>
            <a:ext cx="2487930" cy="2487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" y="139065"/>
            <a:ext cx="8890000" cy="649033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4000" b="1" dirty="0" smtClean="0">
                <a:solidFill>
                  <a:schemeClr val="bg1"/>
                </a:solidFill>
              </a:rPr>
              <a:t>6所以，</a:t>
            </a:r>
            <a:r>
              <a:rPr lang="zh-CN" altLang="en-US" sz="4000" b="1" dirty="0" smtClean="0">
                <a:solidFill>
                  <a:srgbClr val="FFFF00"/>
                </a:solidFill>
              </a:rPr>
              <a:t>我们不要睡觉</a:t>
            </a:r>
            <a:r>
              <a:rPr lang="zh-CN" altLang="en-US" sz="4000" b="1" dirty="0" smtClean="0">
                <a:solidFill>
                  <a:schemeClr val="bg1"/>
                </a:solidFill>
              </a:rPr>
              <a:t>，像别人一样，总要警醒谨守。</a:t>
            </a:r>
            <a:endParaRPr lang="zh-CN" altLang="en-US" sz="3600" b="1" dirty="0" smtClean="0">
              <a:solidFill>
                <a:schemeClr val="bg1"/>
              </a:solidFill>
            </a:endParaRPr>
          </a:p>
          <a:p>
            <a:r>
              <a:rPr lang="zh-CN" altLang="en-US" sz="3600" b="1" dirty="0" smtClean="0">
                <a:solidFill>
                  <a:schemeClr val="bg1"/>
                </a:solidFill>
              </a:rPr>
              <a:t>睡觉、</a:t>
            </a:r>
            <a:r>
              <a:rPr lang="zh-CN" altLang="en-US" sz="3600" b="1" dirty="0" smtClean="0">
                <a:solidFill>
                  <a:schemeClr val="bg1"/>
                </a:solidFill>
                <a:sym typeface="+mn-ea"/>
              </a:rPr>
              <a:t>吃、玩</a:t>
            </a:r>
          </a:p>
          <a:p>
            <a:r>
              <a:rPr lang="zh-CN" altLang="en-US" sz="3600" b="1" dirty="0" smtClean="0">
                <a:solidFill>
                  <a:schemeClr val="bg1"/>
                </a:solidFill>
                <a:sym typeface="+mn-ea"/>
              </a:rPr>
              <a:t>哪一样最重要</a:t>
            </a:r>
            <a:endParaRPr lang="zh-CN" altLang="en-US" sz="3600" b="1" dirty="0" smtClean="0">
              <a:solidFill>
                <a:schemeClr val="bg1"/>
              </a:solidFill>
            </a:endParaRPr>
          </a:p>
          <a:p>
            <a:endParaRPr lang="zh-CN" altLang="en-US" sz="3600" b="1" dirty="0" smtClean="0">
              <a:solidFill>
                <a:schemeClr val="bg1"/>
              </a:solidFill>
            </a:endParaRPr>
          </a:p>
          <a:p>
            <a:endParaRPr lang="zh-CN" altLang="en-US" sz="3600" b="1" dirty="0" smtClean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560" y="4084320"/>
            <a:ext cx="1812290" cy="18122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370" y="4130040"/>
            <a:ext cx="2287905" cy="1663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95" y="4047490"/>
            <a:ext cx="2438400" cy="18294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" y="139065"/>
            <a:ext cx="8890000" cy="6490335"/>
          </a:xfrm>
        </p:spPr>
        <p:txBody>
          <a:bodyPr>
            <a:norm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</a:rPr>
              <a:t>6所以，</a:t>
            </a:r>
            <a:r>
              <a:rPr lang="zh-CN" altLang="en-US" sz="4000" b="1" dirty="0" smtClean="0">
                <a:solidFill>
                  <a:srgbClr val="FFFF00"/>
                </a:solidFill>
              </a:rPr>
              <a:t>我们不要睡觉</a:t>
            </a:r>
            <a:r>
              <a:rPr lang="zh-CN" altLang="en-US" sz="4000" b="1" dirty="0" smtClean="0">
                <a:solidFill>
                  <a:schemeClr val="bg1"/>
                </a:solidFill>
              </a:rPr>
              <a:t>，像别人一样，总要警醒谨守。</a:t>
            </a:r>
          </a:p>
          <a:p>
            <a:pPr>
              <a:lnSpc>
                <a:spcPct val="130000"/>
              </a:lnSpc>
            </a:pPr>
            <a:r>
              <a:rPr lang="zh-CN" altLang="en-US" sz="4000" b="1" dirty="0" smtClean="0">
                <a:solidFill>
                  <a:schemeClr val="bg1"/>
                </a:solidFill>
              </a:rPr>
              <a:t>诗23:3神使我的</a:t>
            </a:r>
            <a:r>
              <a:rPr lang="zh-CN" altLang="en-US" sz="4000" b="1" dirty="0" smtClean="0">
                <a:solidFill>
                  <a:srgbClr val="FFFF00"/>
                </a:solidFill>
              </a:rPr>
              <a:t>灵魂苏醒</a:t>
            </a:r>
            <a:r>
              <a:rPr lang="zh-CN" altLang="en-US" sz="4000" b="1" dirty="0" smtClean="0">
                <a:solidFill>
                  <a:schemeClr val="bg1"/>
                </a:solidFill>
              </a:rPr>
              <a:t>，为自己的名引导我走义路。</a:t>
            </a:r>
            <a:endParaRPr sz="4000" b="1" dirty="0" smtClean="0">
              <a:solidFill>
                <a:schemeClr val="bg1"/>
              </a:solidFill>
            </a:endParaRPr>
          </a:p>
          <a:p>
            <a:r>
              <a:rPr lang="zh-CN" altLang="en-US" sz="3600" b="1" dirty="0" smtClean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4525645"/>
            <a:ext cx="2082165" cy="14649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910" y="4682490"/>
            <a:ext cx="2374900" cy="1409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64160"/>
            <a:ext cx="7772400" cy="1627505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6000" dirty="0" smtClean="0"/>
              <a:t>    </a:t>
            </a:r>
            <a:r>
              <a:rPr lang="zh-CN" altLang="en-US" sz="6000" b="1" dirty="0" smtClean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警醒等候主再来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4724400"/>
            <a:ext cx="4648200" cy="1752600"/>
          </a:xfrm>
        </p:spPr>
        <p:txBody>
          <a:bodyPr/>
          <a:lstStyle/>
          <a:p>
            <a:pPr algn="dist"/>
            <a:endParaRPr lang="en-US" dirty="0" smtClean="0">
              <a:solidFill>
                <a:schemeClr val="tx1"/>
              </a:solidFill>
            </a:endParaRPr>
          </a:p>
          <a:p>
            <a:pPr algn="dist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" y="1775460"/>
            <a:ext cx="8908415" cy="50114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9850"/>
            <a:ext cx="8229600" cy="814705"/>
          </a:xfrm>
        </p:spPr>
        <p:txBody>
          <a:bodyPr>
            <a:normAutofit/>
          </a:bodyPr>
          <a:lstStyle/>
          <a:p>
            <a:r>
              <a:rPr lang="zh-CN" sz="4000" b="1">
                <a:solidFill>
                  <a:schemeClr val="bg1"/>
                </a:solidFill>
                <a:sym typeface="+mn-ea"/>
              </a:rPr>
              <a:t>一、主再来的日子  </a:t>
            </a:r>
            <a:r>
              <a:rPr sz="4000" b="1">
                <a:solidFill>
                  <a:schemeClr val="bg1"/>
                </a:solidFill>
                <a:sym typeface="+mn-ea"/>
              </a:rPr>
              <a:t>1</a:t>
            </a:r>
            <a:r>
              <a:rPr lang="en-US" sz="4000" b="1">
                <a:solidFill>
                  <a:schemeClr val="bg1"/>
                </a:solidFill>
                <a:sym typeface="+mn-ea"/>
              </a:rPr>
              <a:t>--</a:t>
            </a:r>
            <a:r>
              <a:rPr sz="4000" b="1">
                <a:solidFill>
                  <a:schemeClr val="bg1"/>
                </a:solidFill>
                <a:sym typeface="+mn-ea"/>
              </a:rPr>
              <a:t>3</a:t>
            </a:r>
            <a:endParaRPr lang="zh-CN" altLang="en-US" sz="40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420" y="802005"/>
            <a:ext cx="8884285" cy="5919470"/>
          </a:xfrm>
        </p:spPr>
        <p:txBody>
          <a:bodyPr/>
          <a:lstStyle/>
          <a:p>
            <a:r>
              <a:rPr lang="en-US" altLang="zh-CN" sz="3600" b="1">
                <a:solidFill>
                  <a:srgbClr val="FFFF00"/>
                </a:solidFill>
              </a:rPr>
              <a:t>1</a:t>
            </a:r>
            <a:r>
              <a:rPr lang="zh-CN" altLang="en-US" sz="3600" b="1">
                <a:solidFill>
                  <a:srgbClr val="FFFF00"/>
                </a:solidFill>
              </a:rPr>
              <a:t>、没有人知道</a:t>
            </a:r>
            <a:endParaRPr lang="zh-CN" altLang="en-US" sz="3600" b="1">
              <a:solidFill>
                <a:schemeClr val="bg1"/>
              </a:solidFill>
            </a:endParaRPr>
          </a:p>
          <a:p>
            <a:r>
              <a:rPr lang="zh-CN" altLang="en-US" sz="3600" b="1">
                <a:solidFill>
                  <a:schemeClr val="bg1"/>
                </a:solidFill>
              </a:rPr>
              <a:t>1弟兄们，论到时候、日期，不用写信给你们，2因为你们自己明明晓得，主的日子来到，好像夜间的贼一样。</a:t>
            </a:r>
          </a:p>
          <a:p>
            <a:r>
              <a:rPr lang="zh-CN" altLang="en-US" sz="3600" b="1">
                <a:solidFill>
                  <a:schemeClr val="bg1"/>
                </a:solidFill>
              </a:rPr>
              <a:t>太</a:t>
            </a:r>
            <a:r>
              <a:rPr lang="en-US" altLang="zh-CN" sz="3600" b="1">
                <a:solidFill>
                  <a:schemeClr val="bg1"/>
                </a:solidFill>
              </a:rPr>
              <a:t>24</a:t>
            </a:r>
            <a:r>
              <a:rPr lang="zh-CN" altLang="en-US" sz="3600" b="1">
                <a:solidFill>
                  <a:schemeClr val="bg1"/>
                </a:solidFill>
              </a:rPr>
              <a:t>：36“</a:t>
            </a:r>
            <a:r>
              <a:rPr lang="zh-CN" altLang="en-US" sz="3600" b="1">
                <a:solidFill>
                  <a:srgbClr val="FFFF00"/>
                </a:solidFill>
              </a:rPr>
              <a:t>但那日子、那时辰，没有人知道，连天上的使者也不知道，子也不知道，</a:t>
            </a:r>
            <a:r>
              <a:rPr lang="zh-CN" altLang="en-US" sz="4000" b="1">
                <a:solidFill>
                  <a:schemeClr val="bg1"/>
                </a:solidFill>
              </a:rPr>
              <a:t>惟独父知道</a:t>
            </a:r>
            <a:r>
              <a:rPr lang="zh-CN" altLang="en-US" sz="3600" b="1">
                <a:solidFill>
                  <a:schemeClr val="bg1"/>
                </a:solidFill>
              </a:rPr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220" y="4383405"/>
            <a:ext cx="3256280" cy="24422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75" y="5397500"/>
            <a:ext cx="1117600" cy="9588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1638</Words>
  <Application>Microsoft Office PowerPoint</Application>
  <PresentationFormat>On-screen Show (4:3)</PresentationFormat>
  <Paragraphs>108</Paragraphs>
  <Slides>25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    警醒等候主再来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警醒等候主再来</vt:lpstr>
      <vt:lpstr>一、主再来的日子  1--3</vt:lpstr>
      <vt:lpstr>一、主再来的日子  1--3</vt:lpstr>
      <vt:lpstr>一、主再来的日子  1--3</vt:lpstr>
      <vt:lpstr>PowerPoint Presentation</vt:lpstr>
      <vt:lpstr>PowerPoint Presentation</vt:lpstr>
      <vt:lpstr>二、总要警醒谨守</vt:lpstr>
      <vt:lpstr>二、总要警醒谨守</vt:lpstr>
      <vt:lpstr>PowerPoint Presentation</vt:lpstr>
      <vt:lpstr>PowerPoint Presentation</vt:lpstr>
      <vt:lpstr>二、总要警醒谨守</vt:lpstr>
      <vt:lpstr>三、怎样预备等候</vt:lpstr>
      <vt:lpstr>完全相信主</vt:lpstr>
      <vt:lpstr>三、怎样预备等候</vt:lpstr>
      <vt:lpstr>三、怎样预备等候</vt:lpstr>
      <vt:lpstr>得救的盼望</vt:lpstr>
      <vt:lpstr>警醒等候主再来</vt:lpstr>
      <vt:lpstr>警醒等候主再来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把 基督信仰 带给  你的</dc:title>
  <dc:creator>Don Li</dc:creator>
  <cp:lastModifiedBy>LRC Sound Booth</cp:lastModifiedBy>
  <cp:revision>90</cp:revision>
  <dcterms:created xsi:type="dcterms:W3CDTF">2006-08-16T00:00:00Z</dcterms:created>
  <dcterms:modified xsi:type="dcterms:W3CDTF">2019-04-07T17:24:53Z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2052-11.3.0.8513</vt:lpwstr>
  </property>
</Properties>
</file>